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handoutMasterIdLst>
    <p:handoutMasterId r:id="rId58"/>
  </p:handoutMasterIdLst>
  <p:sldIdLst>
    <p:sldId id="256" r:id="rId2"/>
    <p:sldId id="609" r:id="rId3"/>
    <p:sldId id="461" r:id="rId4"/>
    <p:sldId id="610" r:id="rId5"/>
    <p:sldId id="430" r:id="rId6"/>
    <p:sldId id="431" r:id="rId7"/>
    <p:sldId id="432" r:id="rId8"/>
    <p:sldId id="433" r:id="rId9"/>
    <p:sldId id="434" r:id="rId10"/>
    <p:sldId id="435" r:id="rId11"/>
    <p:sldId id="436" r:id="rId12"/>
    <p:sldId id="538" r:id="rId13"/>
    <p:sldId id="539" r:id="rId14"/>
    <p:sldId id="540" r:id="rId15"/>
    <p:sldId id="541" r:id="rId16"/>
    <p:sldId id="542" r:id="rId17"/>
    <p:sldId id="570" r:id="rId18"/>
    <p:sldId id="598" r:id="rId19"/>
    <p:sldId id="592" r:id="rId20"/>
    <p:sldId id="593" r:id="rId21"/>
    <p:sldId id="594" r:id="rId22"/>
    <p:sldId id="595" r:id="rId23"/>
    <p:sldId id="599" r:id="rId24"/>
    <p:sldId id="597" r:id="rId25"/>
    <p:sldId id="600" r:id="rId26"/>
    <p:sldId id="603" r:id="rId27"/>
    <p:sldId id="604" r:id="rId28"/>
    <p:sldId id="605" r:id="rId29"/>
    <p:sldId id="606" r:id="rId30"/>
    <p:sldId id="607" r:id="rId31"/>
    <p:sldId id="608" r:id="rId32"/>
    <p:sldId id="601" r:id="rId33"/>
    <p:sldId id="602" r:id="rId34"/>
    <p:sldId id="576" r:id="rId35"/>
    <p:sldId id="577" r:id="rId36"/>
    <p:sldId id="578" r:id="rId37"/>
    <p:sldId id="579" r:id="rId38"/>
    <p:sldId id="580" r:id="rId39"/>
    <p:sldId id="581" r:id="rId40"/>
    <p:sldId id="582" r:id="rId41"/>
    <p:sldId id="583" r:id="rId42"/>
    <p:sldId id="584" r:id="rId43"/>
    <p:sldId id="585" r:id="rId44"/>
    <p:sldId id="520" r:id="rId45"/>
    <p:sldId id="563" r:id="rId46"/>
    <p:sldId id="447" r:id="rId47"/>
    <p:sldId id="493" r:id="rId48"/>
    <p:sldId id="494" r:id="rId49"/>
    <p:sldId id="495" r:id="rId50"/>
    <p:sldId id="571" r:id="rId51"/>
    <p:sldId id="496" r:id="rId52"/>
    <p:sldId id="508" r:id="rId53"/>
    <p:sldId id="574" r:id="rId54"/>
    <p:sldId id="572" r:id="rId55"/>
    <p:sldId id="57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65302" autoAdjust="0"/>
  </p:normalViewPr>
  <p:slideViewPr>
    <p:cSldViewPr snapToGrid="0" snapToObjects="1">
      <p:cViewPr varScale="1">
        <p:scale>
          <a:sx n="52" d="100"/>
          <a:sy n="52" d="100"/>
        </p:scale>
        <p:origin x="-1808"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[decide whether to put this example in 4 – acquiring</a:t>
            </a:r>
            <a:r>
              <a:rPr lang="en-US" baseline="0" dirty="0" smtClean="0"/>
              <a:t> data – where sample bias is also discussed]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09290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26</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19</a:t>
            </a:fld>
            <a:endParaRPr lang="en-US"/>
          </a:p>
        </p:txBody>
      </p:sp>
    </p:spTree>
    <p:extLst>
      <p:ext uri="{BB962C8B-B14F-4D97-AF65-F5344CB8AC3E}">
        <p14:creationId xmlns:p14="http://schemas.microsoft.com/office/powerpoint/2010/main" val="1162704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1/26/16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1/26/16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1/26/16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o.gl/forms/NDKB9eyQq8" TargetMode="External"/><Relationship Id="rId3" Type="http://schemas.openxmlformats.org/officeDocument/2006/relationships/hyperlink" Target="http://goo.gl/forms/JyQ7hG5gnP"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2.mp4"/><Relationship Id="rId2" Type="http://schemas.openxmlformats.org/officeDocument/2006/relationships/video" Target="../media/media2.mp4"/></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7902566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42790066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3868548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461909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10568409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dirty="0"/>
              <a:t>Is your data Correct?</a:t>
            </a:r>
          </a:p>
        </p:txBody>
      </p:sp>
      <p:sp>
        <p:nvSpPr>
          <p:cNvPr id="8" name="Content Placeholder 7"/>
          <p:cNvSpPr>
            <a:spLocks noGrp="1"/>
          </p:cNvSpPr>
          <p:nvPr>
            <p:ph idx="1"/>
          </p:nvPr>
        </p:nvSpPr>
        <p:spPr>
          <a:xfrm>
            <a:off x="1023405" y="1700591"/>
            <a:ext cx="7223615" cy="4379976"/>
          </a:xfrm>
        </p:spPr>
        <p:txBody>
          <a:bodyPr/>
          <a:lstStyle/>
          <a:p>
            <a:pPr marL="0" lvl="1" indent="0">
              <a:buClr>
                <a:schemeClr val="accent3"/>
              </a:buClr>
              <a:buSzTx/>
              <a:buNone/>
            </a:pPr>
            <a:r>
              <a:rPr lang="en-US" sz="2800" dirty="0"/>
              <a:t>Itemize aspects of your data that are easy to </a:t>
            </a:r>
            <a:r>
              <a:rPr lang="en-US" sz="2800" dirty="0" smtClean="0"/>
              <a:t>verify</a:t>
            </a:r>
          </a:p>
          <a:p>
            <a:pPr marL="0" lvl="1" indent="0">
              <a:buClr>
                <a:schemeClr val="accent3"/>
              </a:buClr>
              <a:buSzTx/>
              <a:buNone/>
            </a:pPr>
            <a:r>
              <a:rPr lang="en-US" sz="2800" dirty="0" smtClean="0"/>
              <a:t>Compare (collect twice or find alt. source)</a:t>
            </a:r>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indent="0">
              <a:buNone/>
            </a:pPr>
            <a:r>
              <a:rPr lang="en-US" sz="3000" dirty="0" smtClean="0"/>
              <a:t>Determine how much is bad</a:t>
            </a:r>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15</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61005078"/>
              </p:ext>
            </p:extLst>
          </p:nvPr>
        </p:nvGraphicFramePr>
        <p:xfrm>
          <a:off x="290672" y="3270372"/>
          <a:ext cx="6988519" cy="2062480"/>
        </p:xfrm>
        <a:graphic>
          <a:graphicData uri="http://schemas.openxmlformats.org/drawingml/2006/table">
            <a:tbl>
              <a:tblPr firstRow="1" firstCol="1" bandRow="1">
                <a:tableStyleId>{5C22544A-7EE6-4342-B048-85BDC9FD1C3A}</a:tableStyleId>
              </a:tblPr>
              <a:tblGrid>
                <a:gridCol w="792556"/>
                <a:gridCol w="1074175"/>
                <a:gridCol w="887361"/>
                <a:gridCol w="1089743"/>
                <a:gridCol w="871793"/>
                <a:gridCol w="1399326"/>
                <a:gridCol w="873565"/>
              </a:tblGrid>
              <a:tr h="370840">
                <a:tc>
                  <a:txBody>
                    <a:bodyPr/>
                    <a:lstStyle/>
                    <a:p>
                      <a:endParaRPr lang="en-US" sz="1600" dirty="0"/>
                    </a:p>
                  </a:txBody>
                  <a:tcPr/>
                </a:tc>
                <a:tc gridSpan="2">
                  <a:txBody>
                    <a:bodyPr/>
                    <a:lstStyle/>
                    <a:p>
                      <a:r>
                        <a:rPr lang="en-US" sz="1600" dirty="0" smtClean="0"/>
                        <a:t>Game</a:t>
                      </a:r>
                      <a:endParaRPr lang="en-US" sz="1600" dirty="0"/>
                    </a:p>
                  </a:txBody>
                  <a:tcPr/>
                </a:tc>
                <a:tc hMerge="1">
                  <a:txBody>
                    <a:bodyPr/>
                    <a:lstStyle/>
                    <a:p>
                      <a:endParaRPr lang="en-US"/>
                    </a:p>
                  </a:txBody>
                  <a:tcPr/>
                </a:tc>
                <a:tc gridSpan="2">
                  <a:txBody>
                    <a:bodyPr/>
                    <a:lstStyle/>
                    <a:p>
                      <a:r>
                        <a:rPr lang="en-US" sz="1600" dirty="0" smtClean="0"/>
                        <a:t>Internet</a:t>
                      </a:r>
                      <a:endParaRPr lang="en-US" sz="1600" dirty="0"/>
                    </a:p>
                  </a:txBody>
                  <a:tcPr/>
                </a:tc>
                <a:tc hMerge="1">
                  <a:txBody>
                    <a:bodyPr/>
                    <a:lstStyle/>
                    <a:p>
                      <a:endParaRPr lang="en-US"/>
                    </a:p>
                  </a:txBody>
                  <a:tcPr/>
                </a:tc>
                <a:tc gridSpan="2">
                  <a:txBody>
                    <a:bodyPr/>
                    <a:lstStyle/>
                    <a:p>
                      <a:r>
                        <a:rPr lang="en-US" sz="1600" dirty="0" smtClean="0"/>
                        <a:t>MS Office</a:t>
                      </a:r>
                      <a:endParaRPr lang="en-US" sz="1600" dirty="0"/>
                    </a:p>
                  </a:txBody>
                  <a:tcPr/>
                </a:tc>
                <a:tc hMerge="1">
                  <a:txBody>
                    <a:bodyPr/>
                    <a:lstStyle/>
                    <a:p>
                      <a:endParaRPr lang="en-US"/>
                    </a:p>
                  </a:txBody>
                  <a:tcPr/>
                </a:tc>
              </a:tr>
              <a:tr h="370840">
                <a:tc>
                  <a:txBody>
                    <a:bodyPr/>
                    <a:lstStyle/>
                    <a:p>
                      <a:endParaRPr lang="en-US" sz="1600"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r>
              <a:tr h="370840">
                <a:tc>
                  <a:txBody>
                    <a:bodyPr/>
                    <a:lstStyle/>
                    <a:p>
                      <a:r>
                        <a:rPr lang="en-US" sz="1600" dirty="0" smtClean="0"/>
                        <a:t>Able</a:t>
                      </a:r>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147.236</a:t>
                      </a:r>
                      <a:endParaRPr lang="en-US" sz="1600" dirty="0"/>
                    </a:p>
                  </a:txBody>
                  <a:tcPr/>
                </a:tc>
                <a:tc>
                  <a:txBody>
                    <a:bodyPr/>
                    <a:lstStyle/>
                    <a:p>
                      <a:r>
                        <a:rPr lang="en-US" sz="1600" dirty="0" smtClean="0"/>
                        <a:t>15.912</a:t>
                      </a:r>
                      <a:endParaRPr lang="en-US" sz="1600" dirty="0"/>
                    </a:p>
                  </a:txBody>
                  <a:tcPr/>
                </a:tc>
                <a:tc>
                  <a:txBody>
                    <a:bodyPr/>
                    <a:lstStyle/>
                    <a:p>
                      <a:r>
                        <a:rPr lang="en-US" sz="1600" dirty="0" smtClean="0"/>
                        <a:t>128.526</a:t>
                      </a:r>
                      <a:endParaRPr lang="en-US" sz="1600" dirty="0"/>
                    </a:p>
                  </a:txBody>
                  <a:tcPr/>
                </a:tc>
                <a:tc>
                  <a:txBody>
                    <a:bodyPr/>
                    <a:lstStyle/>
                    <a:p>
                      <a:r>
                        <a:rPr lang="en-US" sz="1600" dirty="0" smtClean="0"/>
                        <a:t>10.1733</a:t>
                      </a:r>
                      <a:endParaRPr lang="en-US" sz="1600" dirty="0"/>
                    </a:p>
                  </a:txBody>
                  <a:tcPr/>
                </a:tc>
              </a:tr>
              <a:tr h="370840">
                <a:tc>
                  <a:txBody>
                    <a:bodyPr/>
                    <a:lstStyle/>
                    <a:p>
                      <a:r>
                        <a:rPr lang="en-US" sz="1600" dirty="0" smtClean="0"/>
                        <a:t>Older</a:t>
                      </a:r>
                      <a:endParaRPr lang="en-US" sz="1600" dirty="0"/>
                    </a:p>
                  </a:txBody>
                  <a:tcPr/>
                </a:tc>
                <a:tc>
                  <a:txBody>
                    <a:bodyPr/>
                    <a:lstStyle/>
                    <a:p>
                      <a:r>
                        <a:rPr lang="en-US" sz="1600" dirty="0" smtClean="0"/>
                        <a:t>226.845</a:t>
                      </a:r>
                      <a:endParaRPr lang="en-US" sz="1600" dirty="0"/>
                    </a:p>
                  </a:txBody>
                  <a:tcPr/>
                </a:tc>
                <a:tc>
                  <a:txBody>
                    <a:bodyPr/>
                    <a:lstStyle/>
                    <a:p>
                      <a:r>
                        <a:rPr lang="en-US" sz="1600" dirty="0" smtClean="0"/>
                        <a:t>72.801</a:t>
                      </a:r>
                      <a:endParaRPr lang="en-US" sz="1600" dirty="0"/>
                    </a:p>
                  </a:txBody>
                  <a:tcPr/>
                </a:tc>
                <a:tc>
                  <a:txBody>
                    <a:bodyPr/>
                    <a:lstStyle/>
                    <a:p>
                      <a:r>
                        <a:rPr lang="en-US" sz="1600" dirty="0" smtClean="0"/>
                        <a:t>221.076</a:t>
                      </a:r>
                      <a:endParaRPr lang="en-US" sz="1600" dirty="0"/>
                    </a:p>
                  </a:txBody>
                  <a:tcPr/>
                </a:tc>
                <a:tc>
                  <a:txBody>
                    <a:bodyPr/>
                    <a:lstStyle/>
                    <a:p>
                      <a:r>
                        <a:rPr lang="en-US" sz="1600" dirty="0" smtClean="0"/>
                        <a:t>63.239</a:t>
                      </a:r>
                      <a:endParaRPr lang="en-US" sz="1600" dirty="0"/>
                    </a:p>
                  </a:txBody>
                  <a:tcPr/>
                </a:tc>
                <a:tc>
                  <a:txBody>
                    <a:bodyPr/>
                    <a:lstStyle/>
                    <a:p>
                      <a:r>
                        <a:rPr lang="en-US" sz="1600" dirty="0" smtClean="0"/>
                        <a:t>163.282</a:t>
                      </a:r>
                      <a:endParaRPr lang="en-US" sz="1600" dirty="0"/>
                    </a:p>
                  </a:txBody>
                  <a:tcPr/>
                </a:tc>
                <a:tc>
                  <a:txBody>
                    <a:bodyPr/>
                    <a:lstStyle/>
                    <a:p>
                      <a:r>
                        <a:rPr lang="en-US" sz="1600" dirty="0" smtClean="0"/>
                        <a:t>30.4858</a:t>
                      </a:r>
                      <a:endParaRPr lang="en-US" sz="1600" dirty="0"/>
                    </a:p>
                  </a:txBody>
                  <a:tcPr/>
                </a:tc>
              </a:tr>
              <a:tr h="370840">
                <a:tc>
                  <a:txBody>
                    <a:bodyPr/>
                    <a:lstStyle/>
                    <a:p>
                      <a:r>
                        <a:rPr lang="en-US" sz="1600" dirty="0" smtClean="0"/>
                        <a:t>UCP</a:t>
                      </a:r>
                      <a:endParaRPr lang="en-US" sz="1600" dirty="0"/>
                    </a:p>
                  </a:txBody>
                  <a:tcPr/>
                </a:tc>
                <a:tc>
                  <a:txBody>
                    <a:bodyPr/>
                    <a:lstStyle/>
                    <a:p>
                      <a:r>
                        <a:rPr lang="en-US" sz="1600" dirty="0" smtClean="0"/>
                        <a:t>406.756</a:t>
                      </a:r>
                      <a:endParaRPr lang="en-US" sz="1600" dirty="0"/>
                    </a:p>
                  </a:txBody>
                  <a:tcPr/>
                </a:tc>
                <a:tc>
                  <a:txBody>
                    <a:bodyPr/>
                    <a:lstStyle/>
                    <a:p>
                      <a:r>
                        <a:rPr lang="en-US" sz="1600" dirty="0" smtClean="0"/>
                        <a:t>285.245</a:t>
                      </a:r>
                      <a:endParaRPr lang="en-US" sz="1600" dirty="0"/>
                    </a:p>
                  </a:txBody>
                  <a:tcPr/>
                </a:tc>
                <a:tc>
                  <a:txBody>
                    <a:bodyPr/>
                    <a:lstStyle/>
                    <a:p>
                      <a:r>
                        <a:rPr lang="en-US" sz="1600" dirty="0" smtClean="0"/>
                        <a:t>391.059</a:t>
                      </a:r>
                      <a:endParaRPr lang="en-US" sz="1600" dirty="0"/>
                    </a:p>
                  </a:txBody>
                  <a:tcPr/>
                </a:tc>
                <a:tc>
                  <a:txBody>
                    <a:bodyPr/>
                    <a:lstStyle/>
                    <a:p>
                      <a:r>
                        <a:rPr lang="en-US" sz="1600" dirty="0" smtClean="0"/>
                        <a:t>128.410</a:t>
                      </a:r>
                      <a:endParaRPr lang="en-US" sz="1600" dirty="0"/>
                    </a:p>
                  </a:txBody>
                  <a:tcPr/>
                </a:tc>
                <a:tc>
                  <a:txBody>
                    <a:bodyPr/>
                    <a:lstStyle/>
                    <a:p>
                      <a:r>
                        <a:rPr lang="en-US" sz="1600" dirty="0" smtClean="0"/>
                        <a:t>290.252</a:t>
                      </a:r>
                      <a:endParaRPr lang="en-US" sz="1600" dirty="0"/>
                    </a:p>
                  </a:txBody>
                  <a:tcPr/>
                </a:tc>
                <a:tc>
                  <a:txBody>
                    <a:bodyPr/>
                    <a:lstStyle/>
                    <a:p>
                      <a:r>
                        <a:rPr lang="en-US" sz="1600" dirty="0" smtClean="0"/>
                        <a:t>74.4451</a:t>
                      </a:r>
                      <a:endParaRPr lang="en-US" sz="1600" dirty="0"/>
                    </a:p>
                  </a:txBody>
                  <a:tcPr/>
                </a:tc>
              </a:tr>
            </a:tbl>
          </a:graphicData>
        </a:graphic>
      </p:graphicFrame>
      <p:sp>
        <p:nvSpPr>
          <p:cNvPr id="6" name="TextBox 5"/>
          <p:cNvSpPr txBox="1"/>
          <p:nvPr/>
        </p:nvSpPr>
        <p:spPr>
          <a:xfrm>
            <a:off x="7279191" y="3337462"/>
            <a:ext cx="1736892" cy="1938992"/>
          </a:xfrm>
          <a:prstGeom prst="rect">
            <a:avLst/>
          </a:prstGeom>
          <a:noFill/>
        </p:spPr>
        <p:txBody>
          <a:bodyPr wrap="square" rtlCol="0">
            <a:spAutoFit/>
          </a:bodyPr>
          <a:lstStyle/>
          <a:p>
            <a:r>
              <a:rPr lang="en-US" sz="2400" dirty="0" err="1" smtClean="0"/>
              <a:t>Vs</a:t>
            </a:r>
            <a:r>
              <a:rPr lang="en-US" sz="2400" dirty="0" smtClean="0"/>
              <a:t> </a:t>
            </a:r>
            <a:r>
              <a:rPr lang="en-US" sz="2400" dirty="0"/>
              <a:t> ? </a:t>
            </a:r>
            <a:r>
              <a:rPr lang="en-US" sz="2400" dirty="0" err="1"/>
              <a:t>Keates</a:t>
            </a:r>
            <a:r>
              <a:rPr lang="en-US" sz="2400" dirty="0"/>
              <a:t> (2005): Able ~112; Older 271; Motor 316</a:t>
            </a:r>
          </a:p>
        </p:txBody>
      </p:sp>
    </p:spTree>
    <p:extLst>
      <p:ext uri="{BB962C8B-B14F-4D97-AF65-F5344CB8AC3E}">
        <p14:creationId xmlns:p14="http://schemas.microsoft.com/office/powerpoint/2010/main" val="28962405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16</a:t>
            </a:fld>
            <a:endParaRPr lang="en-US" dirty="0"/>
          </a:p>
        </p:txBody>
      </p:sp>
    </p:spTree>
    <p:extLst>
      <p:ext uri="{BB962C8B-B14F-4D97-AF65-F5344CB8AC3E}">
        <p14:creationId xmlns:p14="http://schemas.microsoft.com/office/powerpoint/2010/main" val="22674058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17</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18</a:t>
            </a:fld>
            <a:endParaRPr lang="en-US" dirty="0"/>
          </a:p>
        </p:txBody>
      </p:sp>
    </p:spTree>
    <p:extLst>
      <p:ext uri="{BB962C8B-B14F-4D97-AF65-F5344CB8AC3E}">
        <p14:creationId xmlns:p14="http://schemas.microsoft.com/office/powerpoint/2010/main" val="5944912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a:t>
            </a:r>
            <a:r>
              <a:rPr lang="en-US" dirty="0" err="1"/>
              <a:t>tinyurl.com</a:t>
            </a:r>
            <a:r>
              <a:rPr lang="en-US" dirty="0"/>
              <a:t>/k6xwvnm</a:t>
            </a:r>
          </a:p>
          <a:p>
            <a:pPr marL="0" indent="0">
              <a:buNone/>
            </a:pPr>
            <a:endParaRPr lang="en-US" dirty="0"/>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440942"/>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mtClean="0"/>
              <a:t>Describe the </a:t>
            </a:r>
            <a:r>
              <a:rPr lang="en-US" dirty="0" smtClean="0"/>
              <a:t>four Cs of data quality</a:t>
            </a:r>
          </a:p>
          <a:p>
            <a:pPr marL="320675" indent="-320675" defTabSz="852488">
              <a:spcBef>
                <a:spcPct val="25000"/>
              </a:spcBef>
              <a:buSzPct val="80000"/>
            </a:pPr>
            <a:r>
              <a:rPr lang="en-US" dirty="0" smtClean="0"/>
              <a:t>Explain causes of quality issues for each of them</a:t>
            </a:r>
          </a:p>
          <a:p>
            <a:pPr marL="320675" indent="-320675" defTabSz="852488">
              <a:spcBef>
                <a:spcPct val="25000"/>
              </a:spcBef>
              <a:buSzPct val="80000"/>
            </a:pPr>
            <a:r>
              <a:rPr lang="en-US" dirty="0" smtClean="0"/>
              <a:t>Explain fixes for quality issues for each of them </a:t>
            </a: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03361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0" y="238125"/>
            <a:ext cx="9334500" cy="6381750"/>
          </a:xfrm>
          <a:prstGeom prst="rect">
            <a:avLst/>
          </a:prstGeom>
        </p:spPr>
      </p:pic>
    </p:spTree>
    <p:extLst>
      <p:ext uri="{BB962C8B-B14F-4D97-AF65-F5344CB8AC3E}">
        <p14:creationId xmlns:p14="http://schemas.microsoft.com/office/powerpoint/2010/main" val="41431230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2"/>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2"/>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participants</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23</a:t>
            </a:fld>
            <a:endParaRPr lang="en-US" dirty="0"/>
          </a:p>
        </p:txBody>
      </p:sp>
    </p:spTree>
    <p:extLst>
      <p:ext uri="{BB962C8B-B14F-4D97-AF65-F5344CB8AC3E}">
        <p14:creationId xmlns:p14="http://schemas.microsoft.com/office/powerpoint/2010/main" val="31133614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24</a:t>
            </a:fld>
            <a:endParaRPr lang="en-US" dirty="0"/>
          </a:p>
        </p:txBody>
      </p:sp>
    </p:spTree>
    <p:extLst>
      <p:ext uri="{BB962C8B-B14F-4D97-AF65-F5344CB8AC3E}">
        <p14:creationId xmlns:p14="http://schemas.microsoft.com/office/powerpoint/2010/main" val="40841771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25310043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fontScale="92500"/>
          </a:bodyPr>
          <a:lstStyle/>
          <a:p>
            <a:pPr marL="0" indent="0">
              <a:buNone/>
            </a:pPr>
            <a:r>
              <a:rPr lang="en-US" dirty="0"/>
              <a:t>We would like to know about what you think about </a:t>
            </a:r>
            <a:r>
              <a:rPr lang="en-US" i="1" dirty="0" smtClean="0"/>
              <a:t>how well you recognize humor</a:t>
            </a:r>
            <a:r>
              <a:rPr lang="en-US" dirty="0" smtClean="0"/>
              <a:t>. We want you to compare your own skill to the skills of the other people in this room. We want you to indicate your own estimated position in this group.  </a:t>
            </a:r>
          </a:p>
          <a:p>
            <a:pPr marL="0" indent="0">
              <a:buNone/>
            </a:pPr>
            <a:r>
              <a:rPr lang="en-US" dirty="0" smtClean="0"/>
              <a:t>	Of course, this is a difficult question because you may not know all of your classmates, much less how good their sense of humor is. But please </a:t>
            </a:r>
            <a:r>
              <a:rPr lang="en-US" i="1" dirty="0" smtClean="0"/>
              <a:t>make the most accurate estimate you can.</a:t>
            </a:r>
          </a:p>
          <a:p>
            <a:pPr marL="0" indent="0">
              <a:buNone/>
            </a:pPr>
            <a:r>
              <a:rPr lang="en-US" b="1" dirty="0"/>
              <a:t>http://</a:t>
            </a:r>
            <a:r>
              <a:rPr lang="en-US" b="1" dirty="0" err="1"/>
              <a:t>tinyurl.com</a:t>
            </a:r>
            <a:r>
              <a:rPr lang="en-US" b="1" dirty="0"/>
              <a:t>/oc7hat3</a:t>
            </a:r>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81174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4709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994496" cy="369332"/>
          </a:xfrm>
          <a:prstGeom prst="rect">
            <a:avLst/>
          </a:prstGeom>
          <a:noFill/>
        </p:spPr>
        <p:txBody>
          <a:bodyPr wrap="none" rtlCol="0">
            <a:spAutoFit/>
          </a:bodyPr>
          <a:lstStyle/>
          <a:p>
            <a:r>
              <a:rPr lang="en-US" dirty="0" smtClean="0"/>
              <a:t>Figure 1: Perceived ability to recognize humor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a:xfrm>
            <a:off x="954132" y="310162"/>
            <a:ext cx="7490102" cy="990107"/>
          </a:xfrm>
        </p:spPr>
        <p:txBody>
          <a:bodyPr/>
          <a:lstStyle/>
          <a:p>
            <a:r>
              <a:rPr lang="en-US" sz="2800" dirty="0" smtClean="0"/>
              <a:t>Ability to recognize humor</a:t>
            </a:r>
            <a:endParaRPr lang="en-US" sz="2800" dirty="0"/>
          </a:p>
        </p:txBody>
      </p:sp>
      <p:pic>
        <p:nvPicPr>
          <p:cNvPr id="7" name="Picture 6"/>
          <p:cNvPicPr>
            <a:picLocks noChangeAspect="1"/>
          </p:cNvPicPr>
          <p:nvPr/>
        </p:nvPicPr>
        <p:blipFill>
          <a:blip r:embed="rId3"/>
          <a:stretch>
            <a:fillRect/>
          </a:stretch>
        </p:blipFill>
        <p:spPr>
          <a:xfrm>
            <a:off x="3435851" y="1559652"/>
            <a:ext cx="4719758" cy="4507236"/>
          </a:xfrm>
          <a:prstGeom prst="rect">
            <a:avLst/>
          </a:prstGeom>
        </p:spPr>
      </p:pic>
      <p:sp>
        <p:nvSpPr>
          <p:cNvPr id="8" name="Content Placeholder 7"/>
          <p:cNvSpPr>
            <a:spLocks noGrp="1"/>
          </p:cNvSpPr>
          <p:nvPr>
            <p:ph idx="1"/>
          </p:nvPr>
        </p:nvSpPr>
        <p:spPr>
          <a:xfrm>
            <a:off x="1128943" y="1847153"/>
            <a:ext cx="2140552" cy="4379976"/>
          </a:xfrm>
        </p:spPr>
        <p:txBody>
          <a:bodyPr/>
          <a:lstStyle/>
          <a:p>
            <a:pPr marL="0" indent="0">
              <a:buNone/>
            </a:pPr>
            <a:r>
              <a:rPr lang="en-US" sz="2000" dirty="0" err="1"/>
              <a:t>Krugar</a:t>
            </a:r>
            <a:r>
              <a:rPr lang="en-US" sz="2000" dirty="0"/>
              <a:t> &amp; </a:t>
            </a:r>
            <a:r>
              <a:rPr lang="en-US" sz="2000" dirty="0" smtClean="0"/>
              <a:t>Dunning (1999) “Unskilled </a:t>
            </a:r>
            <a:r>
              <a:rPr lang="en-US" sz="2000" dirty="0"/>
              <a:t>and Unaware of It: How Difficulties in Recognizing One’s Own Incompetence Lead to Inflated Self-</a:t>
            </a:r>
            <a:r>
              <a:rPr lang="en-US" sz="2000" dirty="0" smtClean="0"/>
              <a:t>Assessments”</a:t>
            </a:r>
          </a:p>
          <a:p>
            <a:pPr marL="0" indent="0">
              <a:buNone/>
            </a:pPr>
            <a:r>
              <a:rPr lang="en-US" sz="2000" dirty="0"/>
              <a:t>J. </a:t>
            </a:r>
            <a:r>
              <a:rPr lang="en-US" sz="2000" dirty="0" err="1"/>
              <a:t>Pers</a:t>
            </a:r>
            <a:r>
              <a:rPr lang="en-US" sz="2000" dirty="0"/>
              <a:t> &amp; Soc. Psych.</a:t>
            </a:r>
          </a:p>
          <a:p>
            <a:pPr marL="0" indent="0">
              <a:buNone/>
            </a:pPr>
            <a:endParaRPr lang="en-US" sz="2000" dirty="0"/>
          </a:p>
        </p:txBody>
      </p:sp>
    </p:spTree>
    <p:extLst>
      <p:ext uri="{BB962C8B-B14F-4D97-AF65-F5344CB8AC3E}">
        <p14:creationId xmlns:p14="http://schemas.microsoft.com/office/powerpoint/2010/main" val="5297253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24586276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34036103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28359019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
        <p:nvSpPr>
          <p:cNvPr id="4" name="TextBox 3"/>
          <p:cNvSpPr txBox="1"/>
          <p:nvPr/>
        </p:nvSpPr>
        <p:spPr>
          <a:xfrm>
            <a:off x="774352" y="3786251"/>
            <a:ext cx="6570879" cy="3416320"/>
          </a:xfrm>
          <a:prstGeom prst="rect">
            <a:avLst/>
          </a:prstGeom>
          <a:noFill/>
        </p:spPr>
        <p:txBody>
          <a:bodyPr wrap="none" rtlCol="0">
            <a:spAutoFit/>
          </a:bodyPr>
          <a:lstStyle/>
          <a:p>
            <a:r>
              <a:rPr lang="en-US" sz="3600" dirty="0" smtClean="0"/>
              <a:t>Count off;</a:t>
            </a:r>
          </a:p>
          <a:p>
            <a:r>
              <a:rPr lang="en-US" sz="3600" u="sng" dirty="0">
                <a:hlinkClick r:id="rId2"/>
              </a:rPr>
              <a:t>http://goo.gl/forms/</a:t>
            </a:r>
            <a:r>
              <a:rPr lang="en-US" sz="3600" u="sng" dirty="0" smtClean="0">
                <a:hlinkClick r:id="rId2"/>
              </a:rPr>
              <a:t>NDKB9eyQq8</a:t>
            </a:r>
            <a:endParaRPr lang="en-US" sz="3600" dirty="0"/>
          </a:p>
          <a:p>
            <a:r>
              <a:rPr lang="en-US" sz="3600" dirty="0"/>
              <a:t> </a:t>
            </a:r>
          </a:p>
          <a:p>
            <a:r>
              <a:rPr lang="en-US" sz="3600" u="sng" dirty="0">
                <a:hlinkClick r:id="rId3"/>
              </a:rPr>
              <a:t>http://goo.gl/forms/JyQ7hG5gnP</a:t>
            </a:r>
            <a:endParaRPr lang="en-US" sz="3600" dirty="0"/>
          </a:p>
          <a:p>
            <a:r>
              <a:rPr lang="en-US" sz="3600" dirty="0"/>
              <a:t> </a:t>
            </a:r>
          </a:p>
          <a:p>
            <a:endParaRPr lang="en-US" sz="3600" dirty="0"/>
          </a:p>
        </p:txBody>
      </p:sp>
    </p:spTree>
    <p:extLst>
      <p:ext uri="{BB962C8B-B14F-4D97-AF65-F5344CB8AC3E}">
        <p14:creationId xmlns:p14="http://schemas.microsoft.com/office/powerpoint/2010/main" val="3090609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cards 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cards 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419394096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30360238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45</a:t>
            </a:fld>
            <a:endParaRPr lang="en-US" dirty="0"/>
          </a:p>
        </p:txBody>
      </p:sp>
    </p:spTree>
    <p:extLst>
      <p:ext uri="{BB962C8B-B14F-4D97-AF65-F5344CB8AC3E}">
        <p14:creationId xmlns:p14="http://schemas.microsoft.com/office/powerpoint/2010/main" val="159092887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46</a:t>
            </a:fld>
            <a:endParaRPr lang="en-US" dirty="0"/>
          </a:p>
        </p:txBody>
      </p:sp>
    </p:spTree>
    <p:extLst>
      <p:ext uri="{BB962C8B-B14F-4D97-AF65-F5344CB8AC3E}">
        <p14:creationId xmlns:p14="http://schemas.microsoft.com/office/powerpoint/2010/main" val="1034124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20364318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329002048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50</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248413923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34989481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err="1" smtClean="0"/>
              <a:t>vs</a:t>
            </a:r>
            <a:r>
              <a:rPr lang="en-US" i="1" dirty="0" smtClean="0"/>
              <a:t> </a:t>
            </a:r>
            <a:r>
              <a:rPr lang="en-US" dirty="0" smtClean="0"/>
              <a:t>better data)</a:t>
            </a:r>
          </a:p>
          <a:p>
            <a:pPr marL="0" indent="0">
              <a:buNone/>
            </a:pPr>
            <a:r>
              <a:rPr lang="en-US" dirty="0" smtClean="0"/>
              <a:t>Data Storage (unstructured, semi-structured, and structured)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142899840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54</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r>
              <a:rPr lang="en-US" dirty="0" smtClean="0"/>
              <a:t>Completeness: Missing data; Appropriate Data</a:t>
            </a:r>
          </a:p>
          <a:p>
            <a:r>
              <a:rPr lang="en-US" dirty="0" smtClean="0"/>
              <a:t>Coherence: Relative to itself</a:t>
            </a:r>
          </a:p>
          <a:p>
            <a:r>
              <a:rPr lang="en-US" dirty="0" smtClean="0"/>
              <a:t>Correctness: Relative to the world</a:t>
            </a:r>
            <a:br>
              <a:rPr lang="en-US" dirty="0" smtClean="0"/>
            </a:br>
            <a:r>
              <a:rPr lang="en-US" dirty="0" smtClean="0"/>
              <a:t>(within population and across variables)</a:t>
            </a:r>
          </a:p>
          <a:p>
            <a:pPr lvl="1"/>
            <a:r>
              <a:rPr lang="en-US" dirty="0" smtClean="0"/>
              <a:t>Bias &amp; other measurement errors (e.g. demand characteristics and illusory superiority)</a:t>
            </a:r>
          </a:p>
          <a:p>
            <a:pPr lvl="1"/>
            <a:r>
              <a:rPr lang="en-US" dirty="0" smtClean="0"/>
              <a:t>Fraudulent data (e.g. </a:t>
            </a:r>
            <a:r>
              <a:rPr lang="en-US" dirty="0" err="1" smtClean="0"/>
              <a:t>curbstoning</a:t>
            </a:r>
            <a:r>
              <a:rPr lang="en-US" dirty="0" smtClean="0"/>
              <a:t>)</a:t>
            </a:r>
          </a:p>
          <a:p>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11297485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6</a:t>
            </a:fld>
            <a:endParaRPr lang="en-US" dirty="0"/>
          </a:p>
        </p:txBody>
      </p:sp>
    </p:spTree>
    <p:extLst>
      <p:ext uri="{BB962C8B-B14F-4D97-AF65-F5344CB8AC3E}">
        <p14:creationId xmlns:p14="http://schemas.microsoft.com/office/powerpoint/2010/main" val="24005001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7</a:t>
            </a:fld>
            <a:endParaRPr lang="en-US" dirty="0"/>
          </a:p>
        </p:txBody>
      </p:sp>
    </p:spTree>
    <p:extLst>
      <p:ext uri="{BB962C8B-B14F-4D97-AF65-F5344CB8AC3E}">
        <p14:creationId xmlns:p14="http://schemas.microsoft.com/office/powerpoint/2010/main" val="34033622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1/26/16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8</a:t>
            </a:fld>
            <a:endParaRPr lang="en-US" dirty="0"/>
          </a:p>
        </p:txBody>
      </p:sp>
    </p:spTree>
    <p:extLst>
      <p:ext uri="{BB962C8B-B14F-4D97-AF65-F5344CB8AC3E}">
        <p14:creationId xmlns:p14="http://schemas.microsoft.com/office/powerpoint/2010/main" val="36302473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40408633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10046</TotalTime>
  <Words>2804</Words>
  <Application>Microsoft Macintosh PowerPoint</Application>
  <PresentationFormat>On-screen Show (4:3)</PresentationFormat>
  <Paragraphs>498</Paragraphs>
  <Slides>55</Slides>
  <Notes>23</Notes>
  <HiddenSlides>0</HiddenSlides>
  <MMClips>2</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Goals</vt:lpstr>
      <vt:lpstr>Recommended Reading</vt:lpstr>
      <vt:lpstr>Four C’s of Data Quality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Is your data Correct?</vt:lpstr>
      <vt:lpstr>Survey</vt:lpstr>
      <vt:lpstr>PowerPoint Presentation</vt:lpstr>
      <vt:lpstr>PowerPoint Presentation</vt:lpstr>
      <vt:lpstr>PowerPoint Presentation</vt:lpstr>
      <vt:lpstr>Solutions and Issues for Sample Selection</vt:lpstr>
      <vt:lpstr>Is your data Correct?</vt:lpstr>
      <vt:lpstr>Measurement Errors</vt:lpstr>
      <vt:lpstr>Example</vt:lpstr>
      <vt:lpstr>Results</vt:lpstr>
      <vt:lpstr>Ability to recognize humor</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 broken glass?</vt:lpstr>
      <vt:lpstr>One week later… Did you see any 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Things we talked about</vt:lpstr>
      <vt:lpstr>Summary: Steps So Far</vt:lpstr>
      <vt:lpstr>Things we talked about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310</cp:revision>
  <dcterms:created xsi:type="dcterms:W3CDTF">2013-10-07T16:54:34Z</dcterms:created>
  <dcterms:modified xsi:type="dcterms:W3CDTF">2016-01-26T15:33:39Z</dcterms:modified>
</cp:coreProperties>
</file>